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jpg>
</file>

<file path=ppt/media/image14.png>
</file>

<file path=ppt/media/image15.pn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27515eef9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27515eef9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27515eef99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27515eef9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27515eef9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27515eef9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27515eef9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27515eef9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27515eef99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27515eef9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27515eef9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27515eef9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27515eef99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27515eef9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27515eef9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27515eef9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4.jp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11.jpg"/><Relationship Id="rId7"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s://foodprint.org/issues/the-problem-of-food-waste/#easy-footnote-bottom-2-1309" TargetMode="External"/><Relationship Id="rId4" Type="http://schemas.openxmlformats.org/officeDocument/2006/relationships/hyperlink" Target="https://www.epa.gov/lmop/basic-information-about-landfill-gas" TargetMode="External"/><Relationship Id="rId5" Type="http://schemas.openxmlformats.org/officeDocument/2006/relationships/hyperlink" Target="https://www.clf.org/blog/waste-is-trashing-our-climat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Buddy - </a:t>
            </a:r>
            <a:r>
              <a:rPr lang="en-GB" sz="2200"/>
              <a:t>Your friend in need</a:t>
            </a:r>
            <a:endParaRPr sz="2200"/>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The tool to help each other, serving mankind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Roles and Contributions</a:t>
            </a:r>
            <a:endParaRPr/>
          </a:p>
        </p:txBody>
      </p:sp>
      <p:sp>
        <p:nvSpPr>
          <p:cNvPr id="302" name="Google Shape;302;p26"/>
          <p:cNvSpPr txBox="1"/>
          <p:nvPr>
            <p:ph idx="1" type="body"/>
          </p:nvPr>
        </p:nvSpPr>
        <p:spPr>
          <a:xfrm>
            <a:off x="1297500" y="1567550"/>
            <a:ext cx="5609700" cy="1767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FFFFFF"/>
              </a:buClr>
              <a:buSzPts val="1200"/>
              <a:buChar char="●"/>
            </a:pPr>
            <a:r>
              <a:rPr lang="en-GB" sz="1200">
                <a:solidFill>
                  <a:srgbClr val="FFFFFF"/>
                </a:solidFill>
              </a:rPr>
              <a:t>Contributor</a:t>
            </a:r>
            <a:endParaRPr sz="1200">
              <a:solidFill>
                <a:srgbClr val="FFFFFF"/>
              </a:solidFill>
            </a:endParaRPr>
          </a:p>
          <a:p>
            <a:pPr indent="0" lvl="0" marL="914400" rtl="0" algn="l">
              <a:spcBef>
                <a:spcPts val="1600"/>
              </a:spcBef>
              <a:spcAft>
                <a:spcPts val="0"/>
              </a:spcAft>
              <a:buNone/>
            </a:pPr>
            <a:r>
              <a:rPr lang="en-GB" sz="1100">
                <a:solidFill>
                  <a:srgbClr val="FFFFFF"/>
                </a:solidFill>
              </a:rPr>
              <a:t>Contributor is an individual who can register on the portal , and raise for a request to donate the food, upon approval from the volunteer – selected delivery agent picks up the food at his location and delivers it to the distributor</a:t>
            </a:r>
            <a:endParaRPr sz="1100">
              <a:solidFill>
                <a:srgbClr val="FFFFFF"/>
              </a:solidFill>
            </a:endParaRPr>
          </a:p>
          <a:p>
            <a:pPr indent="-304800" lvl="0" marL="457200" rtl="0" algn="l">
              <a:spcBef>
                <a:spcPts val="1600"/>
              </a:spcBef>
              <a:spcAft>
                <a:spcPts val="0"/>
              </a:spcAft>
              <a:buSzPts val="1200"/>
              <a:buChar char="●"/>
            </a:pPr>
            <a:r>
              <a:rPr lang="en-GB" sz="1200"/>
              <a:t>Store</a:t>
            </a:r>
            <a:r>
              <a:rPr lang="en-GB" sz="1200"/>
              <a:t> Admin</a:t>
            </a:r>
            <a:endParaRPr sz="1200"/>
          </a:p>
          <a:p>
            <a:pPr indent="0" lvl="0" marL="914400" rtl="0" algn="l">
              <a:spcBef>
                <a:spcPts val="1600"/>
              </a:spcBef>
              <a:spcAft>
                <a:spcPts val="1600"/>
              </a:spcAft>
              <a:buNone/>
            </a:pPr>
            <a:r>
              <a:rPr lang="en-GB" sz="1100"/>
              <a:t>Store admin is an admin of the store, who raises the request to donate the products from the store mentioning their expiry dates,, which upon approval from the volunteer – the selected delivery agent picks up from the store location and delivers it to the distributor .</a:t>
            </a:r>
            <a:endParaRPr sz="1100">
              <a:solidFill>
                <a:srgbClr val="FFFFFF"/>
              </a:solidFill>
            </a:endParaRPr>
          </a:p>
        </p:txBody>
      </p:sp>
      <p:pic>
        <p:nvPicPr>
          <p:cNvPr descr="offset_comp_442889_edtied2.jpg" id="303" name="Google Shape;303;p26"/>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7"/>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Roles and Contributions</a:t>
            </a:r>
            <a:endParaRPr/>
          </a:p>
        </p:txBody>
      </p:sp>
      <p:sp>
        <p:nvSpPr>
          <p:cNvPr id="309" name="Google Shape;309;p27"/>
          <p:cNvSpPr txBox="1"/>
          <p:nvPr>
            <p:ph idx="1" type="body"/>
          </p:nvPr>
        </p:nvSpPr>
        <p:spPr>
          <a:xfrm>
            <a:off x="1297500" y="1567550"/>
            <a:ext cx="5609700" cy="1767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FFFFFF"/>
              </a:buClr>
              <a:buSzPts val="1200"/>
              <a:buChar char="●"/>
            </a:pPr>
            <a:r>
              <a:rPr lang="en-GB" sz="1200">
                <a:solidFill>
                  <a:srgbClr val="FFFFFF"/>
                </a:solidFill>
              </a:rPr>
              <a:t>Volunteer</a:t>
            </a:r>
            <a:endParaRPr sz="1200">
              <a:solidFill>
                <a:srgbClr val="FFFFFF"/>
              </a:solidFill>
            </a:endParaRPr>
          </a:p>
          <a:p>
            <a:pPr indent="0" lvl="0" marL="914400" rtl="0" algn="l">
              <a:spcBef>
                <a:spcPts val="1600"/>
              </a:spcBef>
              <a:spcAft>
                <a:spcPts val="0"/>
              </a:spcAft>
              <a:buNone/>
            </a:pPr>
            <a:r>
              <a:rPr lang="en-GB" sz="1100">
                <a:solidFill>
                  <a:srgbClr val="FFFFFF"/>
                </a:solidFill>
              </a:rPr>
              <a:t>Volunteer is one of the representatives of the Non-Profit organization, who essentially takes care of the requests received from the various stores and individual contributors and approves the raised requests based on the requirement and sends it forward in the pipeline to the delivery admin.</a:t>
            </a:r>
            <a:endParaRPr sz="1100">
              <a:solidFill>
                <a:srgbClr val="FFFFFF"/>
              </a:solidFill>
            </a:endParaRPr>
          </a:p>
          <a:p>
            <a:pPr indent="-304800" lvl="0" marL="457200" rtl="0" algn="l">
              <a:spcBef>
                <a:spcPts val="1600"/>
              </a:spcBef>
              <a:spcAft>
                <a:spcPts val="0"/>
              </a:spcAft>
              <a:buSzPts val="1200"/>
              <a:buChar char="●"/>
            </a:pPr>
            <a:r>
              <a:rPr lang="en-GB" sz="1200"/>
              <a:t>Delivery Admin</a:t>
            </a:r>
            <a:endParaRPr sz="1200"/>
          </a:p>
          <a:p>
            <a:pPr indent="0" lvl="0" marL="914400" rtl="0" algn="l">
              <a:spcBef>
                <a:spcPts val="1600"/>
              </a:spcBef>
              <a:spcAft>
                <a:spcPts val="1600"/>
              </a:spcAft>
              <a:buNone/>
            </a:pPr>
            <a:r>
              <a:rPr lang="en-GB" sz="1100"/>
              <a:t>Delivery Admin role is part of the Non-Profit Organization, who receives the approved requests from the volunteer and co-ordinates the pickup and drop-off location of the donation with various delivery agencies based on their availability</a:t>
            </a:r>
            <a:endParaRPr sz="1100">
              <a:solidFill>
                <a:srgbClr val="FFFFFF"/>
              </a:solidFill>
            </a:endParaRPr>
          </a:p>
        </p:txBody>
      </p:sp>
      <p:pic>
        <p:nvPicPr>
          <p:cNvPr descr="offset_comp_442889_edtied2.jpg" id="310" name="Google Shape;310;p27"/>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8"/>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Roles and Contributions</a:t>
            </a:r>
            <a:endParaRPr/>
          </a:p>
        </p:txBody>
      </p:sp>
      <p:sp>
        <p:nvSpPr>
          <p:cNvPr id="316" name="Google Shape;316;p28"/>
          <p:cNvSpPr txBox="1"/>
          <p:nvPr>
            <p:ph idx="1" type="body"/>
          </p:nvPr>
        </p:nvSpPr>
        <p:spPr>
          <a:xfrm>
            <a:off x="1297500" y="1567550"/>
            <a:ext cx="5609700" cy="1767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FFFFFF"/>
              </a:buClr>
              <a:buSzPts val="1200"/>
              <a:buChar char="●"/>
            </a:pPr>
            <a:r>
              <a:rPr lang="en-GB" sz="1200">
                <a:solidFill>
                  <a:srgbClr val="FFFFFF"/>
                </a:solidFill>
              </a:rPr>
              <a:t>Delivery</a:t>
            </a:r>
            <a:r>
              <a:rPr lang="en-GB" sz="1200">
                <a:solidFill>
                  <a:srgbClr val="FFFFFF"/>
                </a:solidFill>
              </a:rPr>
              <a:t> Agency Admin</a:t>
            </a:r>
            <a:endParaRPr sz="1200">
              <a:solidFill>
                <a:srgbClr val="FFFFFF"/>
              </a:solidFill>
            </a:endParaRPr>
          </a:p>
          <a:p>
            <a:pPr indent="0" lvl="0" marL="914400" rtl="0" algn="l">
              <a:spcBef>
                <a:spcPts val="1600"/>
              </a:spcBef>
              <a:spcAft>
                <a:spcPts val="0"/>
              </a:spcAft>
              <a:buNone/>
            </a:pPr>
            <a:r>
              <a:rPr lang="en-GB" sz="1100">
                <a:solidFill>
                  <a:srgbClr val="FFFFFF"/>
                </a:solidFill>
              </a:rPr>
              <a:t>Delivery Agency admin is the main administrator of the delivery agency (Fleet Management Enterprise), who receives the request from the Delivery Admin and assigns a clerk and a driver for the request. Delivery Agency Admin completely manages the agency’s clerks and drivers.</a:t>
            </a:r>
            <a:endParaRPr sz="1100">
              <a:solidFill>
                <a:srgbClr val="FFFFFF"/>
              </a:solidFill>
            </a:endParaRPr>
          </a:p>
          <a:p>
            <a:pPr indent="-304800" lvl="0" marL="457200" rtl="0" algn="l">
              <a:spcBef>
                <a:spcPts val="1600"/>
              </a:spcBef>
              <a:spcAft>
                <a:spcPts val="0"/>
              </a:spcAft>
              <a:buSzPts val="1200"/>
              <a:buChar char="●"/>
            </a:pPr>
            <a:r>
              <a:rPr lang="en-GB" sz="1200"/>
              <a:t>Driver</a:t>
            </a:r>
            <a:r>
              <a:rPr lang="en-GB" sz="1200"/>
              <a:t> </a:t>
            </a:r>
            <a:endParaRPr sz="1200"/>
          </a:p>
          <a:p>
            <a:pPr indent="0" lvl="0" marL="914400" rtl="0" algn="l">
              <a:spcBef>
                <a:spcPts val="1600"/>
              </a:spcBef>
              <a:spcAft>
                <a:spcPts val="1600"/>
              </a:spcAft>
              <a:buNone/>
            </a:pPr>
            <a:r>
              <a:rPr lang="en-GB" sz="1100"/>
              <a:t>Driver is part of the delivery agency enterprise, who receives the request from the agency admin, and based on the pickup and drop off location of the he organizes his route with the help of the map feature in the application.</a:t>
            </a:r>
            <a:endParaRPr sz="1100">
              <a:solidFill>
                <a:srgbClr val="FFFFFF"/>
              </a:solidFill>
            </a:endParaRPr>
          </a:p>
        </p:txBody>
      </p:sp>
      <p:pic>
        <p:nvPicPr>
          <p:cNvPr descr="offset_comp_442889_edtied2.jpg" id="317" name="Google Shape;317;p28"/>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9"/>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Roles and Contributions</a:t>
            </a:r>
            <a:endParaRPr/>
          </a:p>
        </p:txBody>
      </p:sp>
      <p:sp>
        <p:nvSpPr>
          <p:cNvPr id="323" name="Google Shape;323;p29"/>
          <p:cNvSpPr txBox="1"/>
          <p:nvPr>
            <p:ph idx="1" type="body"/>
          </p:nvPr>
        </p:nvSpPr>
        <p:spPr>
          <a:xfrm>
            <a:off x="1297500" y="1567550"/>
            <a:ext cx="5609700" cy="1767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FFFFFF"/>
              </a:buClr>
              <a:buSzPts val="1200"/>
              <a:buChar char="●"/>
            </a:pPr>
            <a:r>
              <a:rPr lang="en-GB" sz="1200">
                <a:solidFill>
                  <a:srgbClr val="FFFFFF"/>
                </a:solidFill>
              </a:rPr>
              <a:t>Clerk</a:t>
            </a:r>
            <a:endParaRPr sz="1200">
              <a:solidFill>
                <a:srgbClr val="FFFFFF"/>
              </a:solidFill>
            </a:endParaRPr>
          </a:p>
          <a:p>
            <a:pPr indent="0" lvl="0" marL="914400" rtl="0" algn="l">
              <a:spcBef>
                <a:spcPts val="1600"/>
              </a:spcBef>
              <a:spcAft>
                <a:spcPts val="0"/>
              </a:spcAft>
              <a:buNone/>
            </a:pPr>
            <a:r>
              <a:rPr lang="en-GB" sz="1100">
                <a:solidFill>
                  <a:srgbClr val="FFFFFF"/>
                </a:solidFill>
              </a:rPr>
              <a:t>Clerk is also a part of the delivery agency, who when receives the request from the agency admin , accompanies the driver to the pickup location and examines the expiry date of the product and loads them into the truck, and will update the status of the request in the app as “Inspection Done” or “Inspection in Process” etc. and forwards the request to the driver</a:t>
            </a:r>
            <a:endParaRPr sz="1100">
              <a:solidFill>
                <a:srgbClr val="FFFFFF"/>
              </a:solidFill>
            </a:endParaRPr>
          </a:p>
          <a:p>
            <a:pPr indent="-304800" lvl="0" marL="457200" rtl="0" algn="l">
              <a:spcBef>
                <a:spcPts val="1600"/>
              </a:spcBef>
              <a:spcAft>
                <a:spcPts val="0"/>
              </a:spcAft>
              <a:buSzPts val="1200"/>
              <a:buChar char="●"/>
            </a:pPr>
            <a:r>
              <a:rPr lang="en-GB" sz="1200"/>
              <a:t>Distributor</a:t>
            </a:r>
            <a:r>
              <a:rPr lang="en-GB" sz="1200"/>
              <a:t> </a:t>
            </a:r>
            <a:endParaRPr sz="1200"/>
          </a:p>
          <a:p>
            <a:pPr indent="0" lvl="0" marL="914400" rtl="0" algn="l">
              <a:spcBef>
                <a:spcPts val="1600"/>
              </a:spcBef>
              <a:spcAft>
                <a:spcPts val="1600"/>
              </a:spcAft>
              <a:buNone/>
            </a:pPr>
            <a:r>
              <a:rPr lang="en-GB" sz="1100"/>
              <a:t>Distributor is one of the roles in the Volunteer Enterprise, who majorly deals with the last mile of the process by coordinating with the delivery agency on the status of the request and when collects the load when delivered at the drop-off location and connects it with the end receivers.</a:t>
            </a:r>
            <a:endParaRPr sz="1100">
              <a:solidFill>
                <a:srgbClr val="FFFFFF"/>
              </a:solidFill>
            </a:endParaRPr>
          </a:p>
        </p:txBody>
      </p:sp>
      <p:pic>
        <p:nvPicPr>
          <p:cNvPr descr="offset_comp_442889_edtied2.jpg" id="324" name="Google Shape;324;p29"/>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0"/>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Roles and Contributions</a:t>
            </a:r>
            <a:endParaRPr/>
          </a:p>
        </p:txBody>
      </p:sp>
      <p:sp>
        <p:nvSpPr>
          <p:cNvPr id="330" name="Google Shape;330;p30"/>
          <p:cNvSpPr txBox="1"/>
          <p:nvPr>
            <p:ph idx="1" type="body"/>
          </p:nvPr>
        </p:nvSpPr>
        <p:spPr>
          <a:xfrm>
            <a:off x="1297500" y="1567550"/>
            <a:ext cx="5609700" cy="1767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FFFFFF"/>
              </a:buClr>
              <a:buSzPts val="1200"/>
              <a:buChar char="●"/>
            </a:pPr>
            <a:r>
              <a:rPr lang="en-GB" sz="1200">
                <a:solidFill>
                  <a:srgbClr val="FFFFFF"/>
                </a:solidFill>
              </a:rPr>
              <a:t>Receiver</a:t>
            </a:r>
            <a:endParaRPr sz="1200">
              <a:solidFill>
                <a:srgbClr val="FFFFFF"/>
              </a:solidFill>
            </a:endParaRPr>
          </a:p>
          <a:p>
            <a:pPr indent="0" lvl="0" marL="914400" rtl="0" algn="l">
              <a:spcBef>
                <a:spcPts val="1600"/>
              </a:spcBef>
              <a:spcAft>
                <a:spcPts val="0"/>
              </a:spcAft>
              <a:buNone/>
            </a:pPr>
            <a:r>
              <a:rPr lang="en-GB" sz="1100">
                <a:solidFill>
                  <a:srgbClr val="FFFFFF"/>
                </a:solidFill>
              </a:rPr>
              <a:t>The end user/stakeholder of the load that the distributor has received is referred to as the receiver. It could be anyone who benefits from this food donation service, from people to sub distributors to college students, and so on.</a:t>
            </a:r>
            <a:endParaRPr sz="1100">
              <a:solidFill>
                <a:srgbClr val="FFFFFF"/>
              </a:solidFill>
            </a:endParaRPr>
          </a:p>
          <a:p>
            <a:pPr indent="-304800" lvl="0" marL="457200" rtl="0" algn="l">
              <a:spcBef>
                <a:spcPts val="1600"/>
              </a:spcBef>
              <a:spcAft>
                <a:spcPts val="0"/>
              </a:spcAft>
              <a:buSzPts val="1200"/>
              <a:buChar char="●"/>
            </a:pPr>
            <a:r>
              <a:rPr lang="en-GB" sz="1200"/>
              <a:t>Sys Admin</a:t>
            </a:r>
            <a:r>
              <a:rPr lang="en-GB" sz="1200"/>
              <a:t> </a:t>
            </a:r>
            <a:endParaRPr sz="1200"/>
          </a:p>
          <a:p>
            <a:pPr indent="0" lvl="0" marL="914400" rtl="0" algn="l">
              <a:spcBef>
                <a:spcPts val="1600"/>
              </a:spcBef>
              <a:spcAft>
                <a:spcPts val="1600"/>
              </a:spcAft>
              <a:buNone/>
            </a:pPr>
            <a:r>
              <a:rPr lang="en-GB" sz="1100"/>
              <a:t>The top admin of the entire ecosystem, the sysadmin, is in charge of all work requests, roles, enterprises, and organizations.</a:t>
            </a:r>
            <a:endParaRPr sz="1100">
              <a:solidFill>
                <a:srgbClr val="FFFFFF"/>
              </a:solidFill>
            </a:endParaRPr>
          </a:p>
        </p:txBody>
      </p:sp>
      <p:pic>
        <p:nvPicPr>
          <p:cNvPr descr="offset_comp_442889_edtied2.jpg" id="331" name="Google Shape;331;p30"/>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1"/>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37" name="Google Shape;337;p31"/>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Naina Rajan - 002922398</a:t>
            </a:r>
            <a:endParaRPr>
              <a:latin typeface="Arial"/>
              <a:ea typeface="Arial"/>
              <a:cs typeface="Arial"/>
              <a:sym typeface="Arial"/>
            </a:endParaRPr>
          </a:p>
          <a:p>
            <a:pPr indent="0" lvl="0" marL="0" rtl="0" algn="l">
              <a:spcBef>
                <a:spcPts val="1600"/>
              </a:spcBef>
              <a:spcAft>
                <a:spcPts val="1600"/>
              </a:spcAft>
              <a:buNone/>
            </a:pPr>
            <a:r>
              <a:rPr lang="en-GB">
                <a:latin typeface="Arial"/>
                <a:ea typeface="Arial"/>
                <a:cs typeface="Arial"/>
                <a:sym typeface="Arial"/>
              </a:rPr>
              <a:t>Thomas John - 002933800</a:t>
            </a:r>
            <a:endParaRPr>
              <a:latin typeface="Arial"/>
              <a:ea typeface="Arial"/>
              <a:cs typeface="Arial"/>
              <a:sym typeface="Arial"/>
            </a:endParaRPr>
          </a:p>
        </p:txBody>
      </p:sp>
      <p:grpSp>
        <p:nvGrpSpPr>
          <p:cNvPr id="338" name="Google Shape;338;p31"/>
          <p:cNvGrpSpPr/>
          <p:nvPr/>
        </p:nvGrpSpPr>
        <p:grpSpPr>
          <a:xfrm>
            <a:off x="4066820" y="1553491"/>
            <a:ext cx="3159984" cy="2439109"/>
            <a:chOff x="3553042" y="1657806"/>
            <a:chExt cx="3461100" cy="2671532"/>
          </a:xfrm>
        </p:grpSpPr>
        <p:sp>
          <p:nvSpPr>
            <p:cNvPr id="339" name="Google Shape;339;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7" name="Google Shape;347;p31"/>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48" name="Google Shape;348;p31"/>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 name="Google Shape;349;p31"/>
          <p:cNvGrpSpPr/>
          <p:nvPr/>
        </p:nvGrpSpPr>
        <p:grpSpPr>
          <a:xfrm>
            <a:off x="6762480" y="2546254"/>
            <a:ext cx="1024386" cy="1522884"/>
            <a:chOff x="6505573" y="2745170"/>
            <a:chExt cx="1122000" cy="1668000"/>
          </a:xfrm>
        </p:grpSpPr>
        <p:sp>
          <p:nvSpPr>
            <p:cNvPr id="350" name="Google Shape;350;p31"/>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4" name="Google Shape;354;p31"/>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55" name="Google Shape;355;p31"/>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31"/>
          <p:cNvGrpSpPr/>
          <p:nvPr/>
        </p:nvGrpSpPr>
        <p:grpSpPr>
          <a:xfrm>
            <a:off x="6405845" y="3121897"/>
            <a:ext cx="520684" cy="1036470"/>
            <a:chOff x="9543736" y="4486132"/>
            <a:chExt cx="570300" cy="1135235"/>
          </a:xfrm>
        </p:grpSpPr>
        <p:sp>
          <p:nvSpPr>
            <p:cNvPr id="357" name="Google Shape;357;p31"/>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1" name="Google Shape;361;p31"/>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62" name="Google Shape;362;p31"/>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 name="Google Shape;363;p31"/>
          <p:cNvGrpSpPr/>
          <p:nvPr/>
        </p:nvGrpSpPr>
        <p:grpSpPr>
          <a:xfrm>
            <a:off x="7564804" y="3443361"/>
            <a:ext cx="455496" cy="692277"/>
            <a:chOff x="7384375" y="3728000"/>
            <a:chExt cx="498900" cy="758244"/>
          </a:xfrm>
        </p:grpSpPr>
        <p:sp>
          <p:nvSpPr>
            <p:cNvPr id="364" name="Google Shape;364;p31"/>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31"/>
          <p:cNvGrpSpPr/>
          <p:nvPr/>
        </p:nvGrpSpPr>
        <p:grpSpPr>
          <a:xfrm>
            <a:off x="7564836" y="3561758"/>
            <a:ext cx="478081" cy="462776"/>
            <a:chOff x="7384385" y="3857442"/>
            <a:chExt cx="523637" cy="506874"/>
          </a:xfrm>
        </p:grpSpPr>
        <p:sp>
          <p:nvSpPr>
            <p:cNvPr id="369" name="Google Shape;369;p31"/>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31"/>
            <p:cNvGrpSpPr/>
            <p:nvPr/>
          </p:nvGrpSpPr>
          <p:grpSpPr>
            <a:xfrm>
              <a:off x="7384385" y="3857442"/>
              <a:ext cx="523637" cy="498900"/>
              <a:chOff x="7384385" y="3857442"/>
              <a:chExt cx="523637" cy="498900"/>
            </a:xfrm>
          </p:grpSpPr>
          <p:sp>
            <p:nvSpPr>
              <p:cNvPr id="371" name="Google Shape;371;p31"/>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73" name="Google Shape;373;p31"/>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74" name="Google Shape;374;p31"/>
          <p:cNvGrpSpPr/>
          <p:nvPr/>
        </p:nvGrpSpPr>
        <p:grpSpPr>
          <a:xfrm>
            <a:off x="8110843" y="3443361"/>
            <a:ext cx="435785" cy="692277"/>
            <a:chOff x="7982421" y="3727763"/>
            <a:chExt cx="477311" cy="758244"/>
          </a:xfrm>
        </p:grpSpPr>
        <p:sp>
          <p:nvSpPr>
            <p:cNvPr id="375" name="Google Shape;375;p31"/>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1"/>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83" name="Google Shape;383;p31"/>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On average, the U.S. wastes an </a:t>
            </a:r>
            <a:r>
              <a:rPr lang="en-GB">
                <a:uFill>
                  <a:noFill/>
                </a:uFill>
                <a:hlinkClick r:id="rId3"/>
              </a:rPr>
              <a:t>estimated 125 to 160 billion pounds of food each year</a:t>
            </a:r>
            <a:r>
              <a:rPr lang="en-GB"/>
              <a:t>. And where does it all end up? In a landfill, where it’s buried under mounds of toxic trash and eventually breaks down and </a:t>
            </a:r>
            <a:r>
              <a:rPr lang="en-GB">
                <a:uFill>
                  <a:noFill/>
                </a:uFill>
                <a:hlinkClick r:id="rId4"/>
              </a:rPr>
              <a:t>emits methane</a:t>
            </a:r>
            <a:r>
              <a:rPr lang="en-GB"/>
              <a:t>. We bury so much organic waste that landfills are now the </a:t>
            </a:r>
            <a:r>
              <a:rPr lang="en-GB">
                <a:uFill>
                  <a:noFill/>
                </a:uFill>
                <a:hlinkClick r:id="rId5"/>
              </a:rPr>
              <a:t>third-largest source</a:t>
            </a:r>
            <a:r>
              <a:rPr lang="en-GB"/>
              <a:t> of climate-damaging methane emissions in the U.S.</a:t>
            </a:r>
            <a:endParaRPr/>
          </a:p>
          <a:p>
            <a:pPr indent="0" lvl="0" marL="0" rtl="0" algn="l">
              <a:spcBef>
                <a:spcPts val="1600"/>
              </a:spcBef>
              <a:spcAft>
                <a:spcPts val="1600"/>
              </a:spcAft>
              <a:buNone/>
            </a:pPr>
            <a:r>
              <a:rPr lang="en-GB"/>
              <a:t>Buddy comes here with a solution, it connects with restaurants, stores, </a:t>
            </a:r>
            <a:r>
              <a:rPr lang="en-GB"/>
              <a:t>medical</a:t>
            </a:r>
            <a:r>
              <a:rPr lang="en-GB"/>
              <a:t> shops and individual donors to connect with your needy friend. We are here to solve economic crisis, environmental hazards and hunger among our people.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we do this?</a:t>
            </a:r>
            <a:endParaRPr/>
          </a:p>
        </p:txBody>
      </p:sp>
      <p:sp>
        <p:nvSpPr>
          <p:cNvPr id="241" name="Google Shape;241;p19"/>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2" name="Google Shape;242;p19"/>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lnSpc>
                <a:spcPct val="120000"/>
              </a:lnSpc>
              <a:spcBef>
                <a:spcPts val="1000"/>
              </a:spcBef>
              <a:spcAft>
                <a:spcPts val="0"/>
              </a:spcAft>
              <a:buNone/>
            </a:pPr>
            <a:r>
              <a:rPr lang="en-GB">
                <a:solidFill>
                  <a:srgbClr val="FFFFFF"/>
                </a:solidFill>
              </a:rPr>
              <a:t>We want to create software that connects food/grocery/medical establishments with volunteers who can direct possible waste input to people in need via delivery men and distributors.</a:t>
            </a:r>
            <a:endParaRPr>
              <a:solidFill>
                <a:srgbClr val="FFFFFF"/>
              </a:solidFill>
            </a:endParaRPr>
          </a:p>
        </p:txBody>
      </p:sp>
      <p:sp>
        <p:nvSpPr>
          <p:cNvPr id="243" name="Google Shape;243;p19"/>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4" name="Google Shape;244;p19"/>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lnSpc>
                <a:spcPct val="120000"/>
              </a:lnSpc>
              <a:spcBef>
                <a:spcPts val="1000"/>
              </a:spcBef>
              <a:spcAft>
                <a:spcPts val="0"/>
              </a:spcAft>
              <a:buNone/>
            </a:pPr>
            <a:r>
              <a:rPr lang="en-GB"/>
              <a:t>We also have a system in place for dropping off food to adjacent supermarkets so that food can be distributed across different regions.</a:t>
            </a:r>
            <a:endParaRPr sz="2000">
              <a:solidFill>
                <a:srgbClr val="000000"/>
              </a:solidFill>
              <a:latin typeface="Arial"/>
              <a:ea typeface="Arial"/>
              <a:cs typeface="Arial"/>
              <a:sym typeface="Arial"/>
            </a:endParaRPr>
          </a:p>
          <a:p>
            <a:pPr indent="0" lvl="0" marL="0" rtl="0" algn="l">
              <a:spcBef>
                <a:spcPts val="0"/>
              </a:spcBef>
              <a:spcAft>
                <a:spcPts val="1600"/>
              </a:spcAft>
              <a:buNone/>
            </a:pPr>
            <a:r>
              <a:t/>
            </a:r>
            <a:endParaRPr>
              <a:solidFill>
                <a:srgbClr val="FFFFFF"/>
              </a:solidFill>
            </a:endParaRPr>
          </a:p>
        </p:txBody>
      </p:sp>
      <p:sp>
        <p:nvSpPr>
          <p:cNvPr id="245" name="Google Shape;245;p19"/>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46" name="Google Shape;246;p19"/>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marR="0" rtl="0" algn="l">
              <a:lnSpc>
                <a:spcPct val="120000"/>
              </a:lnSpc>
              <a:spcBef>
                <a:spcPts val="1000"/>
              </a:spcBef>
              <a:spcAft>
                <a:spcPts val="0"/>
              </a:spcAft>
              <a:buNone/>
            </a:pPr>
            <a:r>
              <a:rPr lang="en-GB"/>
              <a:t>To end world hunger, this strategy can be scaled up to different countries.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What’s extra in here? </a:t>
            </a:r>
            <a:endParaRPr/>
          </a:p>
        </p:txBody>
      </p:sp>
      <p:sp>
        <p:nvSpPr>
          <p:cNvPr id="252" name="Google Shape;252;p20"/>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AutoNum type="arabicPeriod"/>
            </a:pPr>
            <a:r>
              <a:rPr lang="en-GB" sz="1600"/>
              <a:t>Email Confirmation on Registration</a:t>
            </a:r>
            <a:endParaRPr sz="1600"/>
          </a:p>
          <a:p>
            <a:pPr indent="-330200" lvl="0" marL="457200" rtl="0" algn="l">
              <a:spcBef>
                <a:spcPts val="0"/>
              </a:spcBef>
              <a:spcAft>
                <a:spcPts val="0"/>
              </a:spcAft>
              <a:buSzPts val="1600"/>
              <a:buAutoNum type="arabicPeriod"/>
            </a:pPr>
            <a:r>
              <a:rPr lang="en-GB" sz="1600"/>
              <a:t>Real time SMS updates</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Architecture</a:t>
            </a:r>
            <a:endParaRPr/>
          </a:p>
        </p:txBody>
      </p:sp>
      <p:pic>
        <p:nvPicPr>
          <p:cNvPr descr="offset_comp_267026.jpg" id="258" name="Google Shape;258;p21"/>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59" name="Google Shape;259;p21"/>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60" name="Google Shape;260;p21"/>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61" name="Google Shape;261;p21"/>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pic>
        <p:nvPicPr>
          <p:cNvPr id="262" name="Google Shape;262;p21"/>
          <p:cNvPicPr preferRelativeResize="0"/>
          <p:nvPr/>
        </p:nvPicPr>
        <p:blipFill>
          <a:blip r:embed="rId6">
            <a:alphaModFix/>
          </a:blip>
          <a:stretch>
            <a:fillRect/>
          </a:stretch>
        </p:blipFill>
        <p:spPr>
          <a:xfrm>
            <a:off x="1555350" y="1079175"/>
            <a:ext cx="6588549" cy="3565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UML Diagram</a:t>
            </a:r>
            <a:endParaRPr/>
          </a:p>
        </p:txBody>
      </p:sp>
      <p:pic>
        <p:nvPicPr>
          <p:cNvPr descr="offset_comp_267026.jpg" id="268" name="Google Shape;268;p22"/>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69" name="Google Shape;269;p22"/>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70" name="Google Shape;270;p22"/>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71" name="Google Shape;271;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pic>
        <p:nvPicPr>
          <p:cNvPr id="272" name="Google Shape;272;p22"/>
          <p:cNvPicPr preferRelativeResize="0"/>
          <p:nvPr/>
        </p:nvPicPr>
        <p:blipFill>
          <a:blip r:embed="rId6">
            <a:alphaModFix/>
          </a:blip>
          <a:stretch>
            <a:fillRect/>
          </a:stretch>
        </p:blipFill>
        <p:spPr>
          <a:xfrm>
            <a:off x="1700149" y="1258975"/>
            <a:ext cx="6266225" cy="33853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3"/>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WorkFlow</a:t>
            </a:r>
            <a:endParaRPr/>
          </a:p>
        </p:txBody>
      </p:sp>
      <p:pic>
        <p:nvPicPr>
          <p:cNvPr descr="offset_comp_267026.jpg" id="278" name="Google Shape;278;p23"/>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79" name="Google Shape;279;p23"/>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80" name="Google Shape;280;p23"/>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81" name="Google Shape;281;p2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pic>
        <p:nvPicPr>
          <p:cNvPr id="282" name="Google Shape;282;p23"/>
          <p:cNvPicPr preferRelativeResize="0"/>
          <p:nvPr/>
        </p:nvPicPr>
        <p:blipFill>
          <a:blip r:embed="rId6">
            <a:alphaModFix/>
          </a:blip>
          <a:stretch>
            <a:fillRect/>
          </a:stretch>
        </p:blipFill>
        <p:spPr>
          <a:xfrm>
            <a:off x="2318150" y="968450"/>
            <a:ext cx="5601550" cy="39168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Enterprises</a:t>
            </a:r>
            <a:endParaRPr/>
          </a:p>
        </p:txBody>
      </p:sp>
      <p:sp>
        <p:nvSpPr>
          <p:cNvPr id="288" name="Google Shape;288;p24"/>
          <p:cNvSpPr txBox="1"/>
          <p:nvPr>
            <p:ph idx="1" type="body"/>
          </p:nvPr>
        </p:nvSpPr>
        <p:spPr>
          <a:xfrm>
            <a:off x="1297500" y="1567550"/>
            <a:ext cx="5609700" cy="1767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700">
                <a:solidFill>
                  <a:srgbClr val="FFFFFF"/>
                </a:solidFill>
              </a:rPr>
              <a:t>Store Unit (Restaurants/ Medical/ Grocery Stores)</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Delivery Unit</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Distributors</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Volunteer Units</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Contributor Unit</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Receiver Unit</a:t>
            </a:r>
            <a:endParaRPr sz="1700">
              <a:solidFill>
                <a:srgbClr val="FFFFFF"/>
              </a:solidFill>
            </a:endParaRPr>
          </a:p>
        </p:txBody>
      </p:sp>
      <p:pic>
        <p:nvPicPr>
          <p:cNvPr descr="offset_comp_442889_edtied2.jpg" id="289" name="Google Shape;289;p24"/>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5"/>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Organizations</a:t>
            </a:r>
            <a:endParaRPr/>
          </a:p>
        </p:txBody>
      </p:sp>
      <p:sp>
        <p:nvSpPr>
          <p:cNvPr id="295" name="Google Shape;295;p25"/>
          <p:cNvSpPr txBox="1"/>
          <p:nvPr>
            <p:ph idx="1" type="body"/>
          </p:nvPr>
        </p:nvSpPr>
        <p:spPr>
          <a:xfrm>
            <a:off x="1297500" y="1567550"/>
            <a:ext cx="5609700" cy="1767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700">
                <a:solidFill>
                  <a:srgbClr val="FFFFFF"/>
                </a:solidFill>
              </a:rPr>
              <a:t>Store Organization</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Contributor Organization</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Volunteer Organization</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Delivery Admin Organization</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Delivery Agency Organization</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Clerks Organization</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Drivers </a:t>
            </a:r>
            <a:r>
              <a:rPr lang="en-GB" sz="1700">
                <a:solidFill>
                  <a:srgbClr val="FFFFFF"/>
                </a:solidFill>
              </a:rPr>
              <a:t>Organization</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Distributor Organization</a:t>
            </a:r>
            <a:endParaRPr sz="1700">
              <a:solidFill>
                <a:srgbClr val="FFFFFF"/>
              </a:solidFill>
            </a:endParaRPr>
          </a:p>
          <a:p>
            <a:pPr indent="-336550" lvl="0" marL="457200" rtl="0" algn="l">
              <a:spcBef>
                <a:spcPts val="0"/>
              </a:spcBef>
              <a:spcAft>
                <a:spcPts val="0"/>
              </a:spcAft>
              <a:buClr>
                <a:srgbClr val="FFFFFF"/>
              </a:buClr>
              <a:buSzPts val="1700"/>
              <a:buChar char="●"/>
            </a:pPr>
            <a:r>
              <a:rPr lang="en-GB" sz="1700">
                <a:solidFill>
                  <a:srgbClr val="FFFFFF"/>
                </a:solidFill>
              </a:rPr>
              <a:t>Receiver Organization</a:t>
            </a:r>
            <a:endParaRPr sz="1700">
              <a:solidFill>
                <a:srgbClr val="FFFFFF"/>
              </a:solidFill>
            </a:endParaRPr>
          </a:p>
        </p:txBody>
      </p:sp>
      <p:pic>
        <p:nvPicPr>
          <p:cNvPr descr="offset_comp_442889_edtied2.jpg" id="296" name="Google Shape;296;p25"/>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